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6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8080"/>
    <a:srgbClr val="9999FF"/>
    <a:srgbClr val="85DFFF"/>
    <a:srgbClr val="FFFF00"/>
    <a:srgbClr val="33CC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>
        <p:scale>
          <a:sx n="90" d="100"/>
          <a:sy n="90" d="100"/>
        </p:scale>
        <p:origin x="-100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06.03.2026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06.03.2026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06.03.2026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06.03.2026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06.03.2026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06.03.2026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06.03.2026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06.03.2026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06.03.2026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06.03.2026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06.03.2026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12" descr="https://avatanplus.com/files/resources/original/5700bcbf48023153dae14b3f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" name="Picture 7" descr="D:\Лидия\шаблоны\Ольга Бор\Care Bears\облака.png"/>
          <p:cNvPicPr>
            <a:picLocks noChangeAspect="1" noChangeArrowheads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2060104" y="1562985"/>
            <a:ext cx="4813818" cy="8506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700668" y="2420888"/>
            <a:ext cx="7742664" cy="1968219"/>
            <a:chOff x="1115616" y="3056726"/>
            <a:chExt cx="7165477" cy="2073411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1115616" y="3056726"/>
              <a:ext cx="7165477" cy="20426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60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Monotype Corsiva" pitchFamily="66" charset="0"/>
                  <a:cs typeface="Arial" charset="0"/>
                </a:rPr>
                <a:t>МКДОУ Кумылженский детский сад №1</a:t>
              </a:r>
              <a:endParaRPr lang="ru-RU" sz="6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cs typeface="Arial" charset="0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2187089" y="4741066"/>
              <a:ext cx="5084703" cy="3890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chemeClr val="accent3">
                    <a:lumMod val="75000"/>
                  </a:schemeClr>
                </a:solidFill>
                <a:latin typeface="Arial" charset="0"/>
                <a:cs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Взаимодействие с семьей и социумом</a:t>
            </a:r>
            <a:endParaRPr lang="ru-RU" dirty="0"/>
          </a:p>
        </p:txBody>
      </p:sp>
      <p:pic>
        <p:nvPicPr>
          <p:cNvPr id="7170" name="Picture 2" descr="C:\Users\User\Desktop\методист\фото пожарка\IMG-20240424-WA015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ownloads\IMG_20260306_093953_7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381000"/>
            <a:ext cx="6172200" cy="617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1"/>
          <p:cNvGrpSpPr>
            <a:grpSpLocks/>
          </p:cNvGrpSpPr>
          <p:nvPr/>
        </p:nvGrpSpPr>
        <p:grpSpPr bwMode="auto">
          <a:xfrm>
            <a:off x="1206084" y="2132856"/>
            <a:ext cx="6715172" cy="3482431"/>
            <a:chOff x="597457" y="-170760"/>
            <a:chExt cx="7925152" cy="4582998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597457" y="-170760"/>
              <a:ext cx="7925152" cy="4860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chemeClr val="accent3">
                    <a:lumMod val="75000"/>
                  </a:schemeClr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Прямоугольник 3"/>
            <p:cNvSpPr>
              <a:spLocks noChangeArrowheads="1"/>
            </p:cNvSpPr>
            <p:nvPr/>
          </p:nvSpPr>
          <p:spPr bwMode="auto">
            <a:xfrm>
              <a:off x="1366078" y="3885680"/>
              <a:ext cx="6491880" cy="5265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dirty="0">
                <a:solidFill>
                  <a:schemeClr val="accent3">
                    <a:lumMod val="75000"/>
                  </a:schemeClr>
                </a:solidFill>
                <a:latin typeface="Monotype Corsiva" pitchFamily="66" charset="0"/>
                <a:cs typeface="Arial" charset="0"/>
              </a:endParaRPr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1828800" y="990600"/>
            <a:ext cx="6019800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Муниципальное казённое  дошкольное образовательное учреждение</a:t>
            </a:r>
            <a:endParaRPr lang="ru-RU" sz="2000" dirty="0" smtClean="0"/>
          </a:p>
          <a:p>
            <a:r>
              <a:rPr lang="ru-RU" sz="2000" b="1" dirty="0" smtClean="0"/>
              <a:t>Кумылженский детский сад №1</a:t>
            </a:r>
            <a:endParaRPr lang="ru-RU" sz="2000" dirty="0" smtClean="0"/>
          </a:p>
          <a:p>
            <a:r>
              <a:rPr lang="ru-RU" sz="2000" b="1" dirty="0" smtClean="0"/>
              <a:t>Кумылженского муниципального </a:t>
            </a:r>
            <a:r>
              <a:rPr lang="ru-RU" sz="2000" b="1" dirty="0" smtClean="0"/>
              <a:t>района </a:t>
            </a:r>
            <a:r>
              <a:rPr lang="ru-RU" sz="2000" b="1" dirty="0" smtClean="0"/>
              <a:t>Волгоградской области</a:t>
            </a:r>
            <a:endParaRPr lang="ru-RU" sz="2000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Телефон: 8 (844) 62 6-25-38     </a:t>
            </a:r>
            <a:endParaRPr lang="ru-RU" dirty="0" smtClean="0"/>
          </a:p>
          <a:p>
            <a:r>
              <a:rPr lang="ru-RU" b="1" dirty="0" smtClean="0"/>
              <a:t>Эл. почта: kum_dsad1@volganet.ru   </a:t>
            </a:r>
            <a:endParaRPr lang="ru-RU" dirty="0" smtClean="0"/>
          </a:p>
          <a:p>
            <a:r>
              <a:rPr lang="ru-RU" b="1" dirty="0" smtClean="0"/>
              <a:t>Адрес: Волгоградская область, Кумылженский район, станица Кумылженская, улица Адмирала Тихонова 48а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676400"/>
            <a:ext cx="7772400" cy="4092575"/>
          </a:xfrm>
        </p:spPr>
        <p:txBody>
          <a:bodyPr/>
          <a:lstStyle/>
          <a:p>
            <a:pPr lvl="0"/>
            <a:r>
              <a:rPr lang="ru-RU" sz="1800" dirty="0" smtClean="0"/>
              <a:t>Главная миссия: </a:t>
            </a:r>
            <a:r>
              <a:rPr lang="ru-RU" sz="1800" i="1" dirty="0" smtClean="0">
                <a:solidFill>
                  <a:schemeClr val="accent1"/>
                </a:solidFill>
              </a:rPr>
              <a:t>Создание условий для гармоничного развития личности ребенка, раскрытия его индивидуальных способностей и успешной социализации</a:t>
            </a:r>
            <a:r>
              <a:rPr lang="ru-RU" sz="1800" dirty="0" smtClean="0"/>
              <a:t>.</a:t>
            </a:r>
            <a:br>
              <a:rPr lang="ru-RU" sz="1800" dirty="0" smtClean="0"/>
            </a:br>
            <a:r>
              <a:rPr lang="ru-RU" sz="1800" dirty="0" smtClean="0"/>
              <a:t>Основополагающие принципы </a:t>
            </a:r>
            <a:r>
              <a:rPr lang="ru-RU" sz="1800" dirty="0" smtClean="0"/>
              <a:t>: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*</a:t>
            </a:r>
            <a:r>
              <a:rPr lang="ru-RU" sz="1800" dirty="0" smtClean="0">
                <a:solidFill>
                  <a:schemeClr val="accent1"/>
                </a:solidFill>
              </a:rPr>
              <a:t>Поддержка </a:t>
            </a:r>
            <a:r>
              <a:rPr lang="ru-RU" sz="1800" dirty="0" smtClean="0">
                <a:solidFill>
                  <a:schemeClr val="accent1"/>
                </a:solidFill>
              </a:rPr>
              <a:t>детской инициативы и самостоятельности.</a:t>
            </a:r>
            <a:br>
              <a:rPr lang="ru-RU" sz="1800" dirty="0" smtClean="0">
                <a:solidFill>
                  <a:schemeClr val="accent1"/>
                </a:solidFill>
              </a:rPr>
            </a:br>
            <a:r>
              <a:rPr lang="ru-RU" sz="1800" dirty="0" smtClean="0">
                <a:solidFill>
                  <a:schemeClr val="accent1"/>
                </a:solidFill>
              </a:rPr>
              <a:t>Сотрудничество с семьей.</a:t>
            </a:r>
            <a:br>
              <a:rPr lang="ru-RU" sz="1800" dirty="0" smtClean="0">
                <a:solidFill>
                  <a:schemeClr val="accent1"/>
                </a:solidFill>
              </a:rPr>
            </a:br>
            <a:r>
              <a:rPr lang="ru-RU" sz="1800" dirty="0" smtClean="0"/>
              <a:t>*</a:t>
            </a:r>
            <a:r>
              <a:rPr lang="ru-RU" sz="1800" dirty="0" smtClean="0">
                <a:solidFill>
                  <a:schemeClr val="accent1"/>
                </a:solidFill>
              </a:rPr>
              <a:t>Учет </a:t>
            </a:r>
            <a:r>
              <a:rPr lang="ru-RU" sz="1800" dirty="0" smtClean="0">
                <a:solidFill>
                  <a:schemeClr val="accent1"/>
                </a:solidFill>
              </a:rPr>
              <a:t>возрастных и индивидуальных особенностей.</a:t>
            </a:r>
            <a:br>
              <a:rPr lang="ru-RU" sz="1800" dirty="0" smtClean="0">
                <a:solidFill>
                  <a:schemeClr val="accent1"/>
                </a:solidFill>
              </a:rPr>
            </a:br>
            <a:r>
              <a:rPr lang="ru-RU" sz="1800" dirty="0" smtClean="0">
                <a:solidFill>
                  <a:schemeClr val="accent1"/>
                </a:solidFill>
              </a:rPr>
              <a:t>*Приобщение </a:t>
            </a:r>
            <a:r>
              <a:rPr lang="ru-RU" sz="1800" dirty="0" smtClean="0">
                <a:solidFill>
                  <a:schemeClr val="accent1"/>
                </a:solidFill>
              </a:rPr>
              <a:t>детей к социокультурным нормам, традициям семьи, общества и государства.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400" dirty="0" smtClean="0"/>
              <a:t>Педагогическое кредо: 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</a:t>
            </a:r>
            <a:r>
              <a:rPr lang="ru-RU" sz="2400" dirty="0" smtClean="0"/>
              <a:t>           </a:t>
            </a:r>
            <a:r>
              <a:rPr lang="ru-RU" sz="1800" dirty="0" smtClean="0"/>
              <a:t> </a:t>
            </a:r>
            <a:r>
              <a:rPr lang="ru-RU" sz="2800" dirty="0" smtClean="0">
                <a:solidFill>
                  <a:schemeClr val="accent2"/>
                </a:solidFill>
              </a:rPr>
              <a:t>«</a:t>
            </a:r>
            <a:r>
              <a:rPr lang="ru-RU" sz="2800" dirty="0" smtClean="0">
                <a:solidFill>
                  <a:schemeClr val="accent2"/>
                </a:solidFill>
              </a:rPr>
              <a:t>Развитие через игру и открытия</a:t>
            </a:r>
            <a:r>
              <a:rPr lang="ru-RU" sz="2800" dirty="0" smtClean="0">
                <a:solidFill>
                  <a:schemeClr val="accent2"/>
                </a:solidFill>
              </a:rPr>
              <a:t>»</a:t>
            </a:r>
            <a:endParaRPr lang="ru-RU" sz="2800" dirty="0">
              <a:solidFill>
                <a:schemeClr val="accent2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81001"/>
            <a:ext cx="7772400" cy="914399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Концепция образовательной деятельности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Содержание образования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1800" b="1" dirty="0" smtClean="0"/>
              <a:t>Образовательная программа:</a:t>
            </a:r>
            <a:r>
              <a:rPr lang="ru-RU" sz="1800" dirty="0" smtClean="0"/>
              <a:t> Основная образовательная программа дошкольного образования </a:t>
            </a:r>
            <a:r>
              <a:rPr lang="ru-RU" sz="1800" dirty="0" smtClean="0"/>
              <a:t>МКДОУ  Кумылженского детского сада№1, </a:t>
            </a:r>
            <a:r>
              <a:rPr lang="ru-RU" sz="1800" dirty="0" smtClean="0"/>
              <a:t>разработанная в соответствии с ФОП ДО и ФГОС ДО.</a:t>
            </a:r>
          </a:p>
          <a:p>
            <a:pPr lvl="0"/>
            <a:r>
              <a:rPr lang="ru-RU" sz="1800" b="1" dirty="0" smtClean="0"/>
              <a:t>Приоритетные направления (парциальные программы):</a:t>
            </a:r>
            <a:endParaRPr lang="ru-RU" sz="1800" dirty="0" smtClean="0"/>
          </a:p>
          <a:p>
            <a:pPr lvl="1"/>
            <a:r>
              <a:rPr lang="ru-RU" sz="1800" dirty="0" smtClean="0"/>
              <a:t>Познавательное </a:t>
            </a:r>
            <a:r>
              <a:rPr lang="ru-RU" sz="1800" dirty="0" smtClean="0"/>
              <a:t>развитие: </a:t>
            </a:r>
            <a:r>
              <a:rPr lang="ru-RU" sz="1800" dirty="0" smtClean="0"/>
              <a:t> </a:t>
            </a:r>
            <a:r>
              <a:rPr lang="ru-RU" sz="1800" dirty="0" smtClean="0"/>
              <a:t>Использование технологий ТРИЗ, «Математические ступеньки</a:t>
            </a:r>
            <a:r>
              <a:rPr lang="ru-RU" sz="1800" dirty="0" smtClean="0"/>
              <a:t>»</a:t>
            </a:r>
            <a:endParaRPr lang="ru-RU" sz="1800" dirty="0" smtClean="0"/>
          </a:p>
          <a:p>
            <a:pPr lvl="1"/>
            <a:r>
              <a:rPr lang="ru-RU" sz="1800" dirty="0" smtClean="0"/>
              <a:t>Речевое развитие: </a:t>
            </a:r>
            <a:r>
              <a:rPr lang="ru-RU" sz="1800" dirty="0" smtClean="0"/>
              <a:t>Подготовка </a:t>
            </a:r>
            <a:r>
              <a:rPr lang="ru-RU" sz="1800" dirty="0" smtClean="0"/>
              <a:t>к обучению </a:t>
            </a:r>
            <a:r>
              <a:rPr lang="ru-RU" sz="1800" dirty="0" smtClean="0"/>
              <a:t>грамоте</a:t>
            </a:r>
          </a:p>
          <a:p>
            <a:pPr lvl="1"/>
            <a:r>
              <a:rPr lang="ru-RU" sz="1800" dirty="0" smtClean="0"/>
              <a:t>Художественно-эстетическое </a:t>
            </a:r>
            <a:r>
              <a:rPr lang="ru-RU" sz="1800" dirty="0" smtClean="0"/>
              <a:t>развитие: </a:t>
            </a:r>
            <a:r>
              <a:rPr lang="ru-RU" sz="1800" dirty="0" smtClean="0"/>
              <a:t>«Цветные </a:t>
            </a:r>
            <a:r>
              <a:rPr lang="ru-RU" sz="1800" dirty="0" smtClean="0"/>
              <a:t>ладошки» И.А. Лыковой</a:t>
            </a:r>
            <a:endParaRPr lang="ru-RU" sz="1800" dirty="0"/>
          </a:p>
        </p:txBody>
      </p:sp>
    </p:spTree>
    <p:extLst>
      <p:ext uri="{BB962C8B-B14F-4D97-AF65-F5344CB8AC3E}">
        <p14:creationId xmlns="" xmlns:p14="http://schemas.microsoft.com/office/powerpoint/2010/main" val="2432757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229600" cy="1143000"/>
          </a:xfrm>
        </p:spPr>
        <p:txBody>
          <a:bodyPr/>
          <a:lstStyle/>
          <a:p>
            <a:r>
              <a:rPr lang="ru-RU" b="1" dirty="0" smtClean="0"/>
              <a:t>Формы и методы работы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800" dirty="0" smtClean="0"/>
              <a:t>Игровые технологии: </a:t>
            </a:r>
            <a:r>
              <a:rPr lang="ru-RU" sz="1800" dirty="0" smtClean="0">
                <a:solidFill>
                  <a:schemeClr val="accent1"/>
                </a:solidFill>
              </a:rPr>
              <a:t>обучение </a:t>
            </a:r>
            <a:r>
              <a:rPr lang="ru-RU" sz="1800" dirty="0" smtClean="0">
                <a:solidFill>
                  <a:schemeClr val="accent1"/>
                </a:solidFill>
              </a:rPr>
              <a:t>через игру — ведущий метод. Сюжетно-ролевые, дидактические, театрализованные игры</a:t>
            </a:r>
            <a:endParaRPr lang="ru-RU" sz="1800" dirty="0">
              <a:solidFill>
                <a:schemeClr val="accent1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4645025" y="1066800"/>
            <a:ext cx="4041775" cy="1108075"/>
          </a:xfrm>
        </p:spPr>
        <p:txBody>
          <a:bodyPr/>
          <a:lstStyle/>
          <a:p>
            <a:pPr lvl="0"/>
            <a:r>
              <a:rPr lang="ru-RU" sz="1800" dirty="0" smtClean="0"/>
              <a:t>Интегрированный подход: </a:t>
            </a:r>
            <a:r>
              <a:rPr lang="ru-RU" sz="1800" dirty="0" smtClean="0">
                <a:solidFill>
                  <a:schemeClr val="accent1"/>
                </a:solidFill>
              </a:rPr>
              <a:t>занятия </a:t>
            </a:r>
            <a:r>
              <a:rPr lang="ru-RU" sz="1800" dirty="0" smtClean="0">
                <a:solidFill>
                  <a:schemeClr val="accent1"/>
                </a:solidFill>
              </a:rPr>
              <a:t>строятся на объединении нескольких видов деятельности </a:t>
            </a:r>
            <a:endParaRPr lang="ru-RU" sz="1800" dirty="0">
              <a:solidFill>
                <a:schemeClr val="accent1"/>
              </a:solidFill>
            </a:endParaRPr>
          </a:p>
        </p:txBody>
      </p:sp>
      <p:pic>
        <p:nvPicPr>
          <p:cNvPr id="1026" name="Picture 2" descr="C:\Users\User\AppData\Local\Temp\Rar$DIa0.701\IMG_20260306_090351_447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2174875"/>
            <a:ext cx="3429000" cy="3921125"/>
          </a:xfrm>
          <a:prstGeom prst="rect">
            <a:avLst/>
          </a:prstGeom>
          <a:noFill/>
        </p:spPr>
      </p:pic>
      <p:pic>
        <p:nvPicPr>
          <p:cNvPr id="1027" name="Picture 3" descr="C:\Users\User\AppData\Local\Temp\Rar$DIa0.427\IMG_20260306_090510_02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2174875"/>
            <a:ext cx="3733799" cy="3951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Текст 13"/>
          <p:cNvSpPr>
            <a:spLocks noGrp="1"/>
          </p:cNvSpPr>
          <p:nvPr>
            <p:ph type="body" idx="1"/>
          </p:nvPr>
        </p:nvSpPr>
        <p:spPr>
          <a:xfrm>
            <a:off x="457200" y="914400"/>
            <a:ext cx="4040188" cy="1260475"/>
          </a:xfrm>
        </p:spPr>
        <p:txBody>
          <a:bodyPr/>
          <a:lstStyle/>
          <a:p>
            <a:r>
              <a:rPr lang="ru-RU" sz="1800" dirty="0" smtClean="0"/>
              <a:t>Проектная деятельность: </a:t>
            </a:r>
            <a:r>
              <a:rPr lang="ru-RU" sz="1800" dirty="0" smtClean="0">
                <a:solidFill>
                  <a:schemeClr val="accent1"/>
                </a:solidFill>
              </a:rPr>
              <a:t>Дети становятся маленькими исследователями. </a:t>
            </a:r>
          </a:p>
          <a:p>
            <a:endParaRPr lang="ru-RU" dirty="0"/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572000" y="533400"/>
            <a:ext cx="4194175" cy="1630362"/>
          </a:xfrm>
        </p:spPr>
        <p:txBody>
          <a:bodyPr/>
          <a:lstStyle/>
          <a:p>
            <a:pPr lvl="0"/>
            <a:endParaRPr lang="ru-RU" sz="1800" dirty="0" smtClean="0"/>
          </a:p>
          <a:p>
            <a:pPr lvl="0"/>
            <a:endParaRPr lang="ru-RU" sz="1800" dirty="0" smtClean="0"/>
          </a:p>
          <a:p>
            <a:pPr lvl="0"/>
            <a:endParaRPr lang="ru-RU" sz="1800" dirty="0" smtClean="0"/>
          </a:p>
          <a:p>
            <a:pPr lvl="0"/>
            <a:r>
              <a:rPr lang="ru-RU" sz="1600" dirty="0" err="1" smtClean="0"/>
              <a:t>ИКТ-технологии</a:t>
            </a:r>
            <a:r>
              <a:rPr lang="ru-RU" sz="1600" dirty="0" smtClean="0"/>
              <a:t>:</a:t>
            </a:r>
            <a:r>
              <a:rPr lang="ru-RU" sz="1600" dirty="0" smtClean="0">
                <a:solidFill>
                  <a:schemeClr val="accent1"/>
                </a:solidFill>
              </a:rPr>
              <a:t> Использование интерактивных игр, виртуальных экскурсий, </a:t>
            </a:r>
            <a:r>
              <a:rPr lang="ru-RU" sz="1600" dirty="0" err="1" smtClean="0">
                <a:solidFill>
                  <a:schemeClr val="accent1"/>
                </a:solidFill>
              </a:rPr>
              <a:t>мультимедийных</a:t>
            </a:r>
            <a:r>
              <a:rPr lang="ru-RU" sz="1600" dirty="0" smtClean="0">
                <a:solidFill>
                  <a:schemeClr val="accent1"/>
                </a:solidFill>
              </a:rPr>
              <a:t> презентаций для повышения познавательного интереса.</a:t>
            </a:r>
          </a:p>
          <a:p>
            <a:endParaRPr lang="ru-RU" dirty="0"/>
          </a:p>
        </p:txBody>
      </p:sp>
      <p:pic>
        <p:nvPicPr>
          <p:cNvPr id="2050" name="Picture 2" descr="C:\Users\User\AppData\Local\Temp\Rar$DIa0.232\c568d1fe8e23c050f926311c32b24a0c-0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209800"/>
            <a:ext cx="3790659" cy="2743200"/>
          </a:xfrm>
          <a:prstGeom prst="rect">
            <a:avLst/>
          </a:prstGeom>
          <a:noFill/>
        </p:spPr>
      </p:pic>
      <p:pic>
        <p:nvPicPr>
          <p:cNvPr id="2051" name="Picture 3" descr="C:\Users\User\AppData\Local\Temp\Rar$DIa0.966\174549124468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635448"/>
            <a:ext cx="4040188" cy="30301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066800"/>
            <a:ext cx="4040188" cy="1447800"/>
          </a:xfrm>
        </p:spPr>
        <p:txBody>
          <a:bodyPr/>
          <a:lstStyle/>
          <a:p>
            <a:pPr lvl="0"/>
            <a:endParaRPr lang="ru-RU" sz="1800" dirty="0" smtClean="0"/>
          </a:p>
          <a:p>
            <a:pPr lvl="0"/>
            <a:endParaRPr lang="ru-RU" sz="1800" dirty="0" smtClean="0"/>
          </a:p>
          <a:p>
            <a:pPr lvl="0"/>
            <a:endParaRPr lang="ru-RU" sz="1800" dirty="0" smtClean="0"/>
          </a:p>
          <a:p>
            <a:pPr lvl="0"/>
            <a:r>
              <a:rPr lang="ru-RU" sz="1800" dirty="0" err="1" smtClean="0"/>
              <a:t>Здоровьесберегающие</a:t>
            </a:r>
            <a:r>
              <a:rPr lang="ru-RU" sz="1800" dirty="0" smtClean="0"/>
              <a:t> </a:t>
            </a:r>
            <a:r>
              <a:rPr lang="ru-RU" sz="1800" dirty="0" smtClean="0"/>
              <a:t>приемы: </a:t>
            </a:r>
            <a:r>
              <a:rPr lang="ru-RU" sz="1800" dirty="0" smtClean="0">
                <a:solidFill>
                  <a:schemeClr val="accent1"/>
                </a:solidFill>
              </a:rPr>
              <a:t>Динамические паузы, гимнастика для глаз, пальчиковые игры, дыхательная гимнастика в структуре занятий.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sz="1800" dirty="0" smtClean="0"/>
              <a:t>Проблемно-поисковые методы: </a:t>
            </a:r>
            <a:r>
              <a:rPr lang="ru-RU" sz="1800" dirty="0" smtClean="0">
                <a:solidFill>
                  <a:schemeClr val="accent1"/>
                </a:solidFill>
              </a:rPr>
              <a:t>Создание ситуаций, в которых дети сами «добывают» знания (экспериментирование с водой, песком, магнитами)</a:t>
            </a:r>
            <a:endParaRPr lang="ru-RU" sz="1800" dirty="0">
              <a:solidFill>
                <a:schemeClr val="accent1"/>
              </a:solidFill>
            </a:endParaRPr>
          </a:p>
        </p:txBody>
      </p:sp>
      <p:pic>
        <p:nvPicPr>
          <p:cNvPr id="3074" name="Picture 2" descr="C:\Users\User\AppData\Local\Temp\Rar$DIa0.393\IMG_20260306_091955_72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797056"/>
            <a:ext cx="4040188" cy="2706926"/>
          </a:xfrm>
          <a:prstGeom prst="rect">
            <a:avLst/>
          </a:prstGeom>
          <a:noFill/>
        </p:spPr>
      </p:pic>
      <p:pic>
        <p:nvPicPr>
          <p:cNvPr id="3075" name="Picture 3" descr="C:\Users\User\AppData\Local\Temp\Rar$DIa0.200\IMG_20260306_092042_69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4179" y="2174875"/>
            <a:ext cx="2963466" cy="3951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Создание </a:t>
            </a:r>
            <a:r>
              <a:rPr lang="ru-RU" b="1" dirty="0" smtClean="0"/>
              <a:t>предметно- </a:t>
            </a:r>
            <a:r>
              <a:rPr lang="ru-RU" b="1" dirty="0" smtClean="0"/>
              <a:t>развивающей среды (РППС)</a:t>
            </a:r>
            <a:endParaRPr lang="ru-RU" dirty="0"/>
          </a:p>
        </p:txBody>
      </p:sp>
      <p:pic>
        <p:nvPicPr>
          <p:cNvPr id="4098" name="Picture 2" descr="C:\Users\User\AppData\Local\Temp\Rar$DIa0.155\IMG_20260306_092103_8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600200"/>
            <a:ext cx="3810000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AppData\Local\Temp\Rar$DIa0.561\IMG_20260306_092204_4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533400"/>
            <a:ext cx="5791200" cy="579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AppData\Local\Temp\Rar$DIa0.609\IMG_20260306_092031_3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762000"/>
            <a:ext cx="4343399" cy="533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Другая 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6923C"/>
      </a:hlink>
      <a:folHlink>
        <a:srgbClr val="76923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623</TotalTime>
  <Words>52</Words>
  <Application>Microsoft Office PowerPoint</Application>
  <PresentationFormat>Экран (4:3)</PresentationFormat>
  <Paragraphs>30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1_Тема Office</vt:lpstr>
      <vt:lpstr>Слайд 1</vt:lpstr>
      <vt:lpstr>Главная миссия: Создание условий для гармоничного развития личности ребенка, раскрытия его индивидуальных способностей и успешной социализации. Основополагающие принципы : *Поддержка детской инициативы и самостоятельности. Сотрудничество с семьей. *Учет возрастных и индивидуальных особенностей. *Приобщение детей к социокультурным нормам, традициям семьи, общества и государства. Педагогическое кредо:               «Развитие через игру и открытия»</vt:lpstr>
      <vt:lpstr>Содержание образования</vt:lpstr>
      <vt:lpstr>Формы и методы работы</vt:lpstr>
      <vt:lpstr>Слайд 5</vt:lpstr>
      <vt:lpstr>Слайд 6</vt:lpstr>
      <vt:lpstr>Создание предметно- развивающей среды (РППС)</vt:lpstr>
      <vt:lpstr>Слайд 8</vt:lpstr>
      <vt:lpstr>Слайд 9</vt:lpstr>
      <vt:lpstr>Взаимодействие с семьей и социумом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Шаблон Фокиной Л. П.</dc:creator>
  <cp:lastModifiedBy>User</cp:lastModifiedBy>
  <cp:revision>37</cp:revision>
  <dcterms:created xsi:type="dcterms:W3CDTF">2014-07-06T18:18:01Z</dcterms:created>
  <dcterms:modified xsi:type="dcterms:W3CDTF">2026-03-06T06:44:34Z</dcterms:modified>
</cp:coreProperties>
</file>